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2E010C-4D53-4F0F-94C0-80148437C6EE}">
  <a:tblStyle styleId="{DC2E010C-4D53-4F0F-94C0-80148437C6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8045c15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758045c15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940f8b6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75940f8b6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8045c151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758045c151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8045c151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758045c151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597dbf4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7597dbf4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5940f8b6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75940f8b6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940f8b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75940f8b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5a2d3ef2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g75a2d3ef2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940f8b6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75940f8b6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8045c15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g758045c15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8045c151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758045c151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8045c15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" name="Google Shape;69;g758045c15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90fb0992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7590fb0992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8045c151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58045c151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a51d6f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75a51d6f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5a51d6f0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g75a51d6f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5a0b1365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75a0b1365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5a0b1365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g75a0b1365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90fb0992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7590fb0992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a0b1365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75a0b1365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5a0b1365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g75a0b1365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5a0b1365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g75a0b1365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8045c15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g758045c15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940f8b6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75940f8b6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90fb0992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6" name="Google Shape;116;g7590fb0992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90fb0992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7590fb0992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90fb0992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2" name="Google Shape;142;g7590fb0992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8045c151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758045c151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940f8b6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75940f8b6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5"/>
          <p:cNvGrpSpPr/>
          <p:nvPr/>
        </p:nvGrpSpPr>
        <p:grpSpPr>
          <a:xfrm>
            <a:off x="253450" y="1047125"/>
            <a:ext cx="4314488" cy="3083175"/>
            <a:chOff x="-695733" y="194725"/>
            <a:chExt cx="11505300" cy="8221799"/>
          </a:xfrm>
        </p:grpSpPr>
        <p:sp>
          <p:nvSpPr>
            <p:cNvPr id="63" name="Google Shape;63;p15"/>
            <p:cNvSpPr txBox="1"/>
            <p:nvPr/>
          </p:nvSpPr>
          <p:spPr>
            <a:xfrm>
              <a:off x="-695733" y="194725"/>
              <a:ext cx="10227600" cy="59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Digital Minimalists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5"/>
            <p:cNvSpPr txBox="1"/>
            <p:nvPr/>
          </p:nvSpPr>
          <p:spPr>
            <a:xfrm>
              <a:off x="-695733" y="5701524"/>
              <a:ext cx="11505300" cy="27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Quality Engineering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November 27, 2019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Jesus Roa, Merve Pekdemir,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Angela Yao, Stefan Luong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4524093">
            <a:off x="4981937" y="915281"/>
            <a:ext cx="3205754" cy="37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789" y="1394970"/>
            <a:ext cx="3581327" cy="28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4"/>
          <p:cNvGrpSpPr/>
          <p:nvPr/>
        </p:nvGrpSpPr>
        <p:grpSpPr>
          <a:xfrm>
            <a:off x="297450" y="367606"/>
            <a:ext cx="4276281" cy="4052903"/>
            <a:chOff x="-15" y="-4200959"/>
            <a:chExt cx="11449214" cy="7544496"/>
          </a:xfrm>
        </p:grpSpPr>
        <p:sp>
          <p:nvSpPr>
            <p:cNvPr id="174" name="Google Shape;174;p24"/>
            <p:cNvSpPr txBox="1"/>
            <p:nvPr/>
          </p:nvSpPr>
          <p:spPr>
            <a:xfrm>
              <a:off x="-1" y="-4200959"/>
              <a:ext cx="11449200" cy="56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What can we do to </a:t>
              </a:r>
              <a:r>
                <a:rPr lang="en" sz="3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minimize</a:t>
              </a: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the </a:t>
              </a:r>
              <a:r>
                <a:rPr lang="en" sz="3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</a:t>
              </a: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 spend on our phones?</a:t>
              </a:r>
              <a:endParaRPr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4"/>
            <p:cNvSpPr txBox="1"/>
            <p:nvPr/>
          </p:nvSpPr>
          <p:spPr>
            <a:xfrm>
              <a:off x="-15" y="944137"/>
              <a:ext cx="11449200" cy="23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556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Char char="➔"/>
              </a:pPr>
              <a:r>
                <a:rPr lang="en" sz="2000">
                  <a:solidFill>
                    <a:srgbClr val="FFFFFF"/>
                  </a:solidFill>
                </a:rPr>
                <a:t>Reduce Social Media</a:t>
              </a:r>
              <a:endParaRPr sz="2000">
                <a:solidFill>
                  <a:srgbClr val="FFFFFF"/>
                </a:solidFill>
              </a:endParaRPr>
            </a:p>
            <a:p>
              <a:pPr marL="457200" marR="0" lvl="0" indent="-3556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Char char="➔"/>
              </a:pPr>
              <a:r>
                <a:rPr lang="en" sz="2000">
                  <a:solidFill>
                    <a:srgbClr val="FFFFFF"/>
                  </a:solidFill>
                </a:rPr>
                <a:t>Don’t bother with lock screen or greyscale</a:t>
              </a:r>
              <a:endParaRPr sz="2000">
                <a:solidFill>
                  <a:srgbClr val="FFFFFF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		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774926">
            <a:off x="4775516" y="718686"/>
            <a:ext cx="3706131" cy="370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630" y="933074"/>
            <a:ext cx="3315904" cy="2892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4"/>
          <p:cNvCxnSpPr/>
          <p:nvPr/>
        </p:nvCxnSpPr>
        <p:spPr>
          <a:xfrm rot="10800000" flipH="1">
            <a:off x="297450" y="2553150"/>
            <a:ext cx="3891600" cy="37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5602074" y="2201250"/>
            <a:ext cx="22185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9427D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9279580">
            <a:off x="795836" y="659739"/>
            <a:ext cx="3239383" cy="382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8" y="1247345"/>
            <a:ext cx="3902838" cy="264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Social Media is </a:t>
            </a:r>
            <a:r>
              <a:rPr lang="en" sz="3000" b="1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most </a:t>
            </a: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significant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96274" y="1750494"/>
            <a:ext cx="890020" cy="92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11524" y="3653889"/>
            <a:ext cx="890020" cy="92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94518" y="1969702"/>
            <a:ext cx="486509" cy="4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26770" y="3873098"/>
            <a:ext cx="520511" cy="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401500" y="1750500"/>
            <a:ext cx="47115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Screentime</a:t>
            </a:r>
            <a:r>
              <a:rPr lang="en" sz="18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 (Hrs)</a:t>
            </a: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= 2.12 + 0.41*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Social Media </a:t>
            </a:r>
            <a:endParaRPr sz="1800" i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- 0.06 *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 + 0.10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Lock Screen </a:t>
            </a:r>
            <a:endParaRPr sz="1800" i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- 0.18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*Grayscale*Social Media </a:t>
            </a:r>
            <a:endParaRPr sz="1800" i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+ 0.03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Lock Screen * Grayscale </a:t>
            </a:r>
            <a:endParaRPr sz="1800" i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+ 0.06 * </a:t>
            </a:r>
            <a:r>
              <a:rPr lang="en" sz="18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Social Media * Lock Screen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4971400" y="3738000"/>
            <a:ext cx="4172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Social Media and Greyscale interaction  also significant!</a:t>
            </a:r>
            <a:endParaRPr sz="1800"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7" name="Google Shape;197;p26"/>
          <p:cNvGrpSpPr/>
          <p:nvPr/>
        </p:nvGrpSpPr>
        <p:grpSpPr>
          <a:xfrm>
            <a:off x="5110196" y="1708347"/>
            <a:ext cx="3852679" cy="1828800"/>
            <a:chOff x="5110196" y="2165547"/>
            <a:chExt cx="3852679" cy="1828800"/>
          </a:xfrm>
        </p:grpSpPr>
        <p:pic>
          <p:nvPicPr>
            <p:cNvPr id="198" name="Google Shape;19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0196" y="2165547"/>
              <a:ext cx="3457575" cy="1828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9" name="Google Shape;199;p26"/>
            <p:cNvCxnSpPr/>
            <p:nvPr/>
          </p:nvCxnSpPr>
          <p:spPr>
            <a:xfrm flipH="1">
              <a:off x="8567775" y="2564100"/>
              <a:ext cx="395100" cy="9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7"/>
          <p:cNvGrpSpPr/>
          <p:nvPr/>
        </p:nvGrpSpPr>
        <p:grpSpPr>
          <a:xfrm>
            <a:off x="83900" y="1824325"/>
            <a:ext cx="8772900" cy="999088"/>
            <a:chOff x="83900" y="1122525"/>
            <a:chExt cx="8772900" cy="999088"/>
          </a:xfrm>
        </p:grpSpPr>
        <p:sp>
          <p:nvSpPr>
            <p:cNvPr id="205" name="Google Shape;205;p27"/>
            <p:cNvSpPr txBox="1"/>
            <p:nvPr/>
          </p:nvSpPr>
          <p:spPr>
            <a:xfrm>
              <a:off x="83900" y="1122525"/>
              <a:ext cx="87729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Screentime</a:t>
              </a:r>
              <a:r>
                <a:rPr lang="en" sz="2100" b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 = </a:t>
              </a:r>
              <a:r>
                <a:rPr lang="en" sz="2100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2.12</a:t>
              </a:r>
              <a:r>
                <a:rPr lang="en" sz="2100" b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 + </a:t>
              </a:r>
              <a:r>
                <a:rPr lang="en" sz="2100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0.41 * </a:t>
              </a:r>
              <a:r>
                <a:rPr lang="en" sz="2100" i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Social Media </a:t>
              </a:r>
              <a:r>
                <a:rPr lang="en" sz="2100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- 0.18 </a:t>
              </a:r>
              <a:r>
                <a:rPr lang="en" sz="2100" i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* Greyscale * Social Media</a:t>
              </a:r>
              <a:endParaRPr sz="700" b="1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1358988" y="1682388"/>
              <a:ext cx="1542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 hrs 7 min</a:t>
              </a:r>
              <a:endParaRPr/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3100138" y="1682413"/>
              <a:ext cx="1542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25 min</a:t>
              </a:r>
              <a:endParaRPr/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5321888" y="1682400"/>
              <a:ext cx="1542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11 min</a:t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 rot="-3695283">
              <a:off x="2072140" y="1464263"/>
              <a:ext cx="345518" cy="2143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B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 rot="-7432996">
              <a:off x="3162362" y="1464279"/>
              <a:ext cx="345469" cy="2143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B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 rot="-7432996">
              <a:off x="5334537" y="1464279"/>
              <a:ext cx="345469" cy="2143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B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27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 square of reduced model is okay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3" name="Google Shape;213;p27"/>
          <p:cNvGraphicFramePr/>
          <p:nvPr/>
        </p:nvGraphicFramePr>
        <p:xfrm>
          <a:off x="5364700" y="3028950"/>
          <a:ext cx="3062300" cy="1584840"/>
        </p:xfrm>
        <a:graphic>
          <a:graphicData uri="http://schemas.openxmlformats.org/drawingml/2006/table">
            <a:tbl>
              <a:tblPr>
                <a:noFill/>
                <a:tableStyleId>{DC2E010C-4D53-4F0F-94C0-80148437C6EE}</a:tableStyleId>
              </a:tblPr>
              <a:tblGrid>
                <a:gridCol w="15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Summary of Fit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RSquare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RSquare Adj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RMS Error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" name="Google Shape;214;p27"/>
          <p:cNvGraphicFramePr/>
          <p:nvPr/>
        </p:nvGraphicFramePr>
        <p:xfrm>
          <a:off x="653725" y="3028950"/>
          <a:ext cx="4233500" cy="1188630"/>
        </p:xfrm>
        <a:graphic>
          <a:graphicData uri="http://schemas.openxmlformats.org/drawingml/2006/table">
            <a:tbl>
              <a:tblPr>
                <a:noFill/>
                <a:tableStyleId>{DC2E010C-4D53-4F0F-94C0-80148437C6EE}</a:tableStyleId>
              </a:tblPr>
              <a:tblGrid>
                <a:gridCol w="256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 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Media</a:t>
                      </a: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i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Grayscale * Social Media</a:t>
                      </a: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i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0" y="3120324"/>
            <a:ext cx="5059425" cy="18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00" y="1054787"/>
            <a:ext cx="5059426" cy="185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550" y="1475775"/>
            <a:ext cx="3506825" cy="28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Reduced Model: </a:t>
            </a:r>
            <a:r>
              <a:rPr lang="en" sz="30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Residuals are acceptable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5795300" y="1841575"/>
            <a:ext cx="33486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We see </a:t>
            </a: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has a </a:t>
            </a:r>
            <a:r>
              <a:rPr lang="en" sz="2400" u="sng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significant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effect</a:t>
            </a:r>
            <a:endParaRPr sz="24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, however, seems </a:t>
            </a:r>
            <a:r>
              <a:rPr lang="en" sz="2400" u="sng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insignificant </a:t>
            </a:r>
            <a:endParaRPr sz="2400" u="sng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5600" y="1126675"/>
            <a:ext cx="5980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Reduced model: Main Effects</a:t>
            </a:r>
            <a:endParaRPr sz="24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653725" y="447050"/>
            <a:ext cx="8542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Social media is only significant effect</a:t>
            </a: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975"/>
            <a:ext cx="5490501" cy="263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4824575" y="1351650"/>
            <a:ext cx="4161000" cy="3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86C8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If social media is off, turning </a:t>
            </a:r>
            <a:r>
              <a:rPr lang="en" sz="22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lang="en" sz="22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ON can help</a:t>
            </a:r>
            <a:endParaRPr sz="22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86C8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When </a:t>
            </a:r>
            <a:r>
              <a:rPr lang="en" sz="22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r>
              <a:rPr lang="en" sz="22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is ON and </a:t>
            </a:r>
            <a:r>
              <a:rPr lang="en" sz="22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lang="en" sz="22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ON, time increases...WHY?</a:t>
            </a:r>
            <a:endParaRPr sz="22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" y="1648225"/>
            <a:ext cx="3499883" cy="3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897625" y="1238125"/>
            <a:ext cx="26946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Interaction Effects</a:t>
            </a:r>
            <a:endParaRPr sz="24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53725" y="447050"/>
            <a:ext cx="8490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Turning Social Media OFF is best</a:t>
            </a: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4067975" y="3015600"/>
            <a:ext cx="7566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P=0.05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/>
        </p:nvSpPr>
        <p:spPr>
          <a:xfrm>
            <a:off x="5602075" y="2201250"/>
            <a:ext cx="25035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9427D"/>
                </a:solidFill>
                <a:latin typeface="Roboto"/>
                <a:ea typeface="Roboto"/>
                <a:cs typeface="Roboto"/>
                <a:sym typeface="Roboto"/>
              </a:rPr>
              <a:t>Validation Experiment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9279580">
            <a:off x="795836" y="659739"/>
            <a:ext cx="3239383" cy="382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8" y="1247345"/>
            <a:ext cx="3902838" cy="264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2"/>
          <p:cNvGrpSpPr/>
          <p:nvPr/>
        </p:nvGrpSpPr>
        <p:grpSpPr>
          <a:xfrm>
            <a:off x="1990918" y="2859654"/>
            <a:ext cx="5746707" cy="1163105"/>
            <a:chOff x="0" y="-66675"/>
            <a:chExt cx="15324552" cy="3101614"/>
          </a:xfrm>
        </p:grpSpPr>
        <p:sp>
          <p:nvSpPr>
            <p:cNvPr id="252" name="Google Shape;252;p32"/>
            <p:cNvSpPr txBox="1"/>
            <p:nvPr/>
          </p:nvSpPr>
          <p:spPr>
            <a:xfrm>
              <a:off x="0" y="-66675"/>
              <a:ext cx="14755800" cy="9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9427D"/>
                  </a:solidFill>
                </a:rPr>
                <a:t>Our validation runs:</a:t>
              </a:r>
              <a:endParaRPr sz="2400"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568752" y="1209739"/>
              <a:ext cx="14755800" cy="18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lvl="0" indent="-228600" algn="l" rtl="0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9427D"/>
                </a:buClr>
                <a:buSzPts val="1800"/>
                <a:buChar char="•"/>
              </a:pPr>
              <a:r>
                <a:rPr lang="en" sz="1800">
                  <a:solidFill>
                    <a:schemeClr val="dk1"/>
                  </a:solidFill>
                </a:rPr>
                <a:t>2.83 hours - within Prediction Interval!</a:t>
              </a:r>
              <a:endParaRPr sz="1800"/>
            </a:p>
            <a:p>
              <a:pPr marL="228600" lvl="0" indent="-228600" algn="l" rtl="0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9427D"/>
                </a:buClr>
                <a:buSzPts val="1800"/>
                <a:buChar char="•"/>
              </a:pPr>
              <a:r>
                <a:rPr lang="en" sz="1800"/>
                <a:t>2.45 hours - within Prediction Interval!</a:t>
              </a:r>
              <a:endParaRPr sz="1800"/>
            </a:p>
            <a:p>
              <a:pPr marL="228600" marR="0" lvl="0" indent="0" algn="l" rtl="0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54" name="Google Shape;254;p32"/>
          <p:cNvGrpSpPr/>
          <p:nvPr/>
        </p:nvGrpSpPr>
        <p:grpSpPr>
          <a:xfrm>
            <a:off x="1730668" y="1718110"/>
            <a:ext cx="5793645" cy="943940"/>
            <a:chOff x="-694000" y="398392"/>
            <a:chExt cx="15449719" cy="2517172"/>
          </a:xfrm>
        </p:grpSpPr>
        <p:sp>
          <p:nvSpPr>
            <p:cNvPr id="255" name="Google Shape;255;p32"/>
            <p:cNvSpPr txBox="1"/>
            <p:nvPr/>
          </p:nvSpPr>
          <p:spPr>
            <a:xfrm>
              <a:off x="-694000" y="398392"/>
              <a:ext cx="14755800" cy="9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9427D"/>
                  </a:solidFill>
                </a:rPr>
                <a:t>Prediction Interval: [1.15, 3.35] hours</a:t>
              </a:r>
              <a:endParaRPr sz="2400"/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-693981" y="1744364"/>
              <a:ext cx="15449700" cy="11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726" y="2744694"/>
            <a:ext cx="890020" cy="92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726" y="1428750"/>
            <a:ext cx="890020" cy="92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356" y="1547743"/>
            <a:ext cx="716759" cy="68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162" y="2986346"/>
            <a:ext cx="641148" cy="43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Our model is validated!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/>
        </p:nvSpPr>
        <p:spPr>
          <a:xfrm>
            <a:off x="3413700" y="1718725"/>
            <a:ext cx="5505900" cy="2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427D"/>
              </a:buClr>
              <a:buSzPts val="2200"/>
              <a:buFont typeface="Arial"/>
              <a:buChar char="•"/>
            </a:pPr>
            <a:r>
              <a:rPr lang="en" sz="2200" b="1">
                <a:solidFill>
                  <a:srgbClr val="09427D"/>
                </a:solidFill>
              </a:rPr>
              <a:t>Larger</a:t>
            </a:r>
            <a:r>
              <a:rPr lang="en" sz="2200">
                <a:solidFill>
                  <a:srgbClr val="09427D"/>
                </a:solidFill>
              </a:rPr>
              <a:t> and more </a:t>
            </a:r>
            <a:r>
              <a:rPr lang="en" sz="2200" b="1">
                <a:solidFill>
                  <a:srgbClr val="09427D"/>
                </a:solidFill>
              </a:rPr>
              <a:t>diverse</a:t>
            </a:r>
            <a:r>
              <a:rPr lang="en" sz="2200">
                <a:solidFill>
                  <a:srgbClr val="09427D"/>
                </a:solidFill>
              </a:rPr>
              <a:t> phone user base</a:t>
            </a:r>
            <a:endParaRPr sz="2200">
              <a:solidFill>
                <a:srgbClr val="09427D"/>
              </a:solidFill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427D"/>
              </a:buClr>
              <a:buSzPts val="2200"/>
              <a:buChar char="•"/>
            </a:pPr>
            <a:r>
              <a:rPr lang="en" sz="2200" b="1">
                <a:solidFill>
                  <a:srgbClr val="09427D"/>
                </a:solidFill>
              </a:rPr>
              <a:t>Longer</a:t>
            </a:r>
            <a:r>
              <a:rPr lang="en" sz="2200">
                <a:solidFill>
                  <a:srgbClr val="09427D"/>
                </a:solidFill>
              </a:rPr>
              <a:t> period of time</a:t>
            </a:r>
            <a:endParaRPr sz="2200">
              <a:solidFill>
                <a:srgbClr val="09427D"/>
              </a:solidFill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427D"/>
              </a:buClr>
              <a:buSzPts val="2200"/>
              <a:buChar char="•"/>
            </a:pPr>
            <a:r>
              <a:rPr lang="en" sz="2200">
                <a:solidFill>
                  <a:srgbClr val="09427D"/>
                </a:solidFill>
              </a:rPr>
              <a:t>Weekends </a:t>
            </a:r>
            <a:r>
              <a:rPr lang="en" sz="2200" i="1">
                <a:solidFill>
                  <a:srgbClr val="09427D"/>
                </a:solidFill>
              </a:rPr>
              <a:t>and</a:t>
            </a:r>
            <a:r>
              <a:rPr lang="en" sz="2200" b="1">
                <a:solidFill>
                  <a:srgbClr val="09427D"/>
                </a:solidFill>
              </a:rPr>
              <a:t> </a:t>
            </a:r>
            <a:r>
              <a:rPr lang="en" sz="2200">
                <a:solidFill>
                  <a:srgbClr val="09427D"/>
                </a:solidFill>
              </a:rPr>
              <a:t>day of the week</a:t>
            </a:r>
            <a:endParaRPr sz="2200">
              <a:solidFill>
                <a:srgbClr val="09427D"/>
              </a:solidFill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427D"/>
              </a:buClr>
              <a:buSzPts val="2200"/>
              <a:buChar char="•"/>
            </a:pPr>
            <a:r>
              <a:rPr lang="en" sz="2200" b="1">
                <a:solidFill>
                  <a:srgbClr val="09427D"/>
                </a:solidFill>
              </a:rPr>
              <a:t>Computer usage</a:t>
            </a:r>
            <a:r>
              <a:rPr lang="en" sz="2200">
                <a:solidFill>
                  <a:srgbClr val="09427D"/>
                </a:solidFill>
              </a:rPr>
              <a:t> for total screen time</a:t>
            </a:r>
            <a:endParaRPr sz="2200">
              <a:solidFill>
                <a:srgbClr val="09427D"/>
              </a:solidFill>
            </a:endParaRPr>
          </a:p>
          <a:p>
            <a:pPr marL="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427D"/>
              </a:buClr>
              <a:buSzPts val="2200"/>
              <a:buChar char="•"/>
            </a:pPr>
            <a:r>
              <a:rPr lang="en" sz="2200">
                <a:solidFill>
                  <a:srgbClr val="09427D"/>
                </a:solidFill>
              </a:rPr>
              <a:t>Phone </a:t>
            </a:r>
            <a:r>
              <a:rPr lang="en" sz="2200" b="1">
                <a:solidFill>
                  <a:srgbClr val="09427D"/>
                </a:solidFill>
              </a:rPr>
              <a:t>games</a:t>
            </a:r>
            <a:r>
              <a:rPr lang="en" sz="2200">
                <a:solidFill>
                  <a:srgbClr val="09427D"/>
                </a:solidFill>
              </a:rPr>
              <a:t>, </a:t>
            </a:r>
            <a:r>
              <a:rPr lang="en" sz="2200" b="1">
                <a:solidFill>
                  <a:srgbClr val="09427D"/>
                </a:solidFill>
              </a:rPr>
              <a:t>email</a:t>
            </a:r>
            <a:r>
              <a:rPr lang="en" sz="2200">
                <a:solidFill>
                  <a:srgbClr val="09427D"/>
                </a:solidFill>
              </a:rPr>
              <a:t>, </a:t>
            </a:r>
            <a:r>
              <a:rPr lang="en" sz="2200" b="1">
                <a:solidFill>
                  <a:srgbClr val="09427D"/>
                </a:solidFill>
              </a:rPr>
              <a:t>boredom, </a:t>
            </a:r>
            <a:r>
              <a:rPr lang="en" sz="2200">
                <a:solidFill>
                  <a:srgbClr val="09427D"/>
                </a:solidFill>
              </a:rPr>
              <a:t>and </a:t>
            </a:r>
            <a:r>
              <a:rPr lang="en" sz="2200" b="1">
                <a:solidFill>
                  <a:srgbClr val="09427D"/>
                </a:solidFill>
              </a:rPr>
              <a:t>social media posts</a:t>
            </a:r>
            <a:r>
              <a:rPr lang="en" sz="2200">
                <a:solidFill>
                  <a:srgbClr val="09427D"/>
                </a:solidFill>
              </a:rPr>
              <a:t> as factors</a:t>
            </a:r>
            <a:endParaRPr sz="2200">
              <a:solidFill>
                <a:srgbClr val="09427D"/>
              </a:solidFill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9427D"/>
              </a:solidFill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12916">
            <a:off x="505646" y="1486769"/>
            <a:ext cx="2717861" cy="281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401" y="1819053"/>
            <a:ext cx="2204000" cy="20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Given more time...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5163546" y="1377748"/>
            <a:ext cx="3466134" cy="2928084"/>
            <a:chOff x="20" y="-2442286"/>
            <a:chExt cx="9243025" cy="6064796"/>
          </a:xfrm>
        </p:grpSpPr>
        <p:sp>
          <p:nvSpPr>
            <p:cNvPr id="72" name="Google Shape;72;p16"/>
            <p:cNvSpPr txBox="1"/>
            <p:nvPr/>
          </p:nvSpPr>
          <p:spPr>
            <a:xfrm>
              <a:off x="45" y="-2442286"/>
              <a:ext cx="9243000" cy="13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i="0" u="none" strike="noStrike" cap="none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Problem</a:t>
              </a:r>
              <a:endParaRPr sz="4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6"/>
            <p:cNvSpPr txBox="1"/>
            <p:nvPr/>
          </p:nvSpPr>
          <p:spPr>
            <a:xfrm>
              <a:off x="20" y="-1091390"/>
              <a:ext cx="8909700" cy="47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Roboto"/>
                  <a:ea typeface="Roboto"/>
                  <a:cs typeface="Roboto"/>
                  <a:sym typeface="Roboto"/>
                </a:rPr>
                <a:t>Average American spends </a:t>
              </a:r>
              <a:r>
                <a:rPr lang="en" sz="2500" b="1">
                  <a:latin typeface="Roboto"/>
                  <a:ea typeface="Roboto"/>
                  <a:cs typeface="Roboto"/>
                  <a:sym typeface="Roboto"/>
                </a:rPr>
                <a:t>5 hours</a:t>
              </a:r>
              <a:r>
                <a:rPr lang="en" sz="2500">
                  <a:latin typeface="Roboto"/>
                  <a:ea typeface="Roboto"/>
                  <a:cs typeface="Roboto"/>
                  <a:sym typeface="Roboto"/>
                </a:rPr>
                <a:t> a day on their phones</a:t>
              </a:r>
              <a:endParaRPr sz="2500"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https://online.king.edu/news/cell-phone-addiction/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662391">
            <a:off x="908096" y="625220"/>
            <a:ext cx="3756022" cy="389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054" y="1541539"/>
            <a:ext cx="3932109" cy="246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4"/>
          <p:cNvGrpSpPr/>
          <p:nvPr/>
        </p:nvGrpSpPr>
        <p:grpSpPr>
          <a:xfrm>
            <a:off x="4880977" y="529576"/>
            <a:ext cx="4106281" cy="3460911"/>
            <a:chOff x="-4340940" y="-2956108"/>
            <a:chExt cx="13825861" cy="9229097"/>
          </a:xfrm>
        </p:grpSpPr>
        <p:sp>
          <p:nvSpPr>
            <p:cNvPr id="275" name="Google Shape;275;p34"/>
            <p:cNvSpPr txBox="1"/>
            <p:nvPr/>
          </p:nvSpPr>
          <p:spPr>
            <a:xfrm>
              <a:off x="-4340940" y="-2956108"/>
              <a:ext cx="13717200" cy="21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264C3D"/>
                  </a:solidFill>
                </a:rPr>
                <a:t>Conclusion</a:t>
              </a:r>
              <a:endParaRPr sz="700"/>
            </a:p>
          </p:txBody>
        </p:sp>
        <p:sp>
          <p:nvSpPr>
            <p:cNvPr id="276" name="Google Shape;276;p34"/>
            <p:cNvSpPr txBox="1"/>
            <p:nvPr/>
          </p:nvSpPr>
          <p:spPr>
            <a:xfrm>
              <a:off x="-4232279" y="-2265311"/>
              <a:ext cx="13717200" cy="85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  <a:p>
              <a:pPr marL="457200" marR="0" lvl="0" indent="-38100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Char char="●"/>
              </a:pPr>
              <a:r>
                <a:rPr lang="en" sz="2400">
                  <a:solidFill>
                    <a:srgbClr val="FFFFFF"/>
                  </a:solidFill>
                </a:rPr>
                <a:t>No social media is best</a:t>
              </a:r>
              <a:endParaRPr sz="2400">
                <a:solidFill>
                  <a:srgbClr val="FFFFFF"/>
                </a:solidFill>
              </a:endParaRPr>
            </a:p>
            <a:p>
              <a:pPr marL="914400" marR="0" lvl="1" indent="-38100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Char char="○"/>
              </a:pPr>
              <a:r>
                <a:rPr lang="en" sz="2400">
                  <a:solidFill>
                    <a:srgbClr val="FFFFFF"/>
                  </a:solidFill>
                </a:rPr>
                <a:t>32% reduction</a:t>
              </a:r>
              <a:endParaRPr sz="2400">
                <a:solidFill>
                  <a:srgbClr val="FFFFFF"/>
                </a:solidFill>
              </a:endParaRPr>
            </a:p>
            <a:p>
              <a:pPr marL="457200" marR="0" lvl="0" indent="-38100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Char char="●"/>
              </a:pPr>
              <a:r>
                <a:rPr lang="en" sz="2400">
                  <a:solidFill>
                    <a:srgbClr val="FFFFFF"/>
                  </a:solidFill>
                </a:rPr>
                <a:t>Lock screen and grayscale effects were overshadowed by noise</a:t>
              </a:r>
              <a:endParaRPr sz="2400">
                <a:solidFill>
                  <a:srgbClr val="FFFFFF"/>
                </a:solidFill>
              </a:endParaRPr>
            </a:p>
            <a:p>
              <a:pPr marL="457200" marR="0" lvl="0" indent="-38100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Char char="●"/>
              </a:pPr>
              <a:r>
                <a:rPr lang="en" sz="2400">
                  <a:solidFill>
                    <a:srgbClr val="FFFFFF"/>
                  </a:solidFill>
                </a:rPr>
                <a:t>Phone use is extremely personal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-7351814">
            <a:off x="643764" y="901451"/>
            <a:ext cx="3706461" cy="384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798" y="1248564"/>
            <a:ext cx="4149221" cy="288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6"/>
          <p:cNvGrpSpPr/>
          <p:nvPr/>
        </p:nvGrpSpPr>
        <p:grpSpPr>
          <a:xfrm>
            <a:off x="5430620" y="1976681"/>
            <a:ext cx="2854805" cy="1108599"/>
            <a:chOff x="0" y="902837"/>
            <a:chExt cx="7612815" cy="2956264"/>
          </a:xfrm>
        </p:grpSpPr>
        <p:sp>
          <p:nvSpPr>
            <p:cNvPr id="309" name="Google Shape;309;p36"/>
            <p:cNvSpPr txBox="1"/>
            <p:nvPr/>
          </p:nvSpPr>
          <p:spPr>
            <a:xfrm>
              <a:off x="15" y="902837"/>
              <a:ext cx="76128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264C3D"/>
                  </a:solidFill>
                </a:rPr>
                <a:t>Thank you!</a:t>
              </a:r>
              <a:endParaRPr sz="700"/>
            </a:p>
          </p:txBody>
        </p:sp>
        <p:sp>
          <p:nvSpPr>
            <p:cNvPr id="310" name="Google Shape;310;p36"/>
            <p:cNvSpPr txBox="1"/>
            <p:nvPr/>
          </p:nvSpPr>
          <p:spPr>
            <a:xfrm>
              <a:off x="0" y="3143301"/>
              <a:ext cx="76128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-7351814">
            <a:off x="643764" y="901451"/>
            <a:ext cx="3706461" cy="384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798" y="1248564"/>
            <a:ext cx="4149221" cy="288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/>
        </p:nvSpPr>
        <p:spPr>
          <a:xfrm>
            <a:off x="3529125" y="1996050"/>
            <a:ext cx="44277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5" y="280950"/>
            <a:ext cx="7913749" cy="4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/>
        </p:nvSpPr>
        <p:spPr>
          <a:xfrm>
            <a:off x="1716286" y="668419"/>
            <a:ext cx="5406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28" name="Google Shape;328;p39"/>
          <p:cNvSpPr txBox="1"/>
          <p:nvPr/>
        </p:nvSpPr>
        <p:spPr>
          <a:xfrm>
            <a:off x="509925" y="668425"/>
            <a:ext cx="83397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Model Per Person: P-Values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1125"/>
            <a:ext cx="8839199" cy="15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3435720">
            <a:off x="2633165" y="3467575"/>
            <a:ext cx="1570922" cy="157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1432702">
            <a:off x="417169" y="3570193"/>
            <a:ext cx="1482714" cy="148271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256721" y="4192073"/>
            <a:ext cx="1707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Angela</a:t>
            </a:r>
            <a:endParaRPr sz="700"/>
          </a:p>
        </p:txBody>
      </p:sp>
      <p:sp>
        <p:nvSpPr>
          <p:cNvPr id="337" name="Google Shape;337;p40"/>
          <p:cNvSpPr txBox="1"/>
          <p:nvPr/>
        </p:nvSpPr>
        <p:spPr>
          <a:xfrm>
            <a:off x="2482803" y="4133560"/>
            <a:ext cx="176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Jesus</a:t>
            </a:r>
            <a:endParaRPr sz="700"/>
          </a:p>
        </p:txBody>
      </p:sp>
      <p:sp>
        <p:nvSpPr>
          <p:cNvPr id="338" name="Google Shape;338;p40"/>
          <p:cNvSpPr txBox="1"/>
          <p:nvPr/>
        </p:nvSpPr>
        <p:spPr>
          <a:xfrm>
            <a:off x="1716286" y="668419"/>
            <a:ext cx="5406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39" name="Google Shape;339;p40"/>
          <p:cNvSpPr txBox="1"/>
          <p:nvPr/>
        </p:nvSpPr>
        <p:spPr>
          <a:xfrm>
            <a:off x="509925" y="668425"/>
            <a:ext cx="83397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Model Per Person: Rsqrd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1432702">
            <a:off x="4861169" y="3511681"/>
            <a:ext cx="1482714" cy="1482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 txBox="1"/>
          <p:nvPr/>
        </p:nvSpPr>
        <p:spPr>
          <a:xfrm>
            <a:off x="4700721" y="4133560"/>
            <a:ext cx="1707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Merve</a:t>
            </a:r>
            <a:endParaRPr sz="700"/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3435720">
            <a:off x="6904665" y="3360125"/>
            <a:ext cx="1570922" cy="15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/>
        </p:nvSpPr>
        <p:spPr>
          <a:xfrm>
            <a:off x="6830503" y="4026110"/>
            <a:ext cx="176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Stefan</a:t>
            </a:r>
            <a:endParaRPr sz="70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63" y="1706413"/>
            <a:ext cx="20669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463" y="1724425"/>
            <a:ext cx="20097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025" y="1733400"/>
            <a:ext cx="20478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9675" y="1757200"/>
            <a:ext cx="2171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3435720">
            <a:off x="2633165" y="3467575"/>
            <a:ext cx="1570922" cy="157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1432702">
            <a:off x="417169" y="3570193"/>
            <a:ext cx="1482714" cy="148271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256721" y="4192073"/>
            <a:ext cx="1707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Angela</a:t>
            </a:r>
            <a:endParaRPr sz="700"/>
          </a:p>
        </p:txBody>
      </p:sp>
      <p:sp>
        <p:nvSpPr>
          <p:cNvPr id="355" name="Google Shape;355;p41"/>
          <p:cNvSpPr txBox="1"/>
          <p:nvPr/>
        </p:nvSpPr>
        <p:spPr>
          <a:xfrm>
            <a:off x="2482803" y="4133560"/>
            <a:ext cx="176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Jesus</a:t>
            </a:r>
            <a:endParaRPr sz="700"/>
          </a:p>
        </p:txBody>
      </p:sp>
      <p:sp>
        <p:nvSpPr>
          <p:cNvPr id="356" name="Google Shape;356;p41"/>
          <p:cNvSpPr txBox="1"/>
          <p:nvPr/>
        </p:nvSpPr>
        <p:spPr>
          <a:xfrm>
            <a:off x="1716286" y="668419"/>
            <a:ext cx="5406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57" name="Google Shape;357;p41"/>
          <p:cNvSpPr txBox="1"/>
          <p:nvPr/>
        </p:nvSpPr>
        <p:spPr>
          <a:xfrm>
            <a:off x="509925" y="668425"/>
            <a:ext cx="83397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Model Per Person: Residuals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98" y="1268125"/>
            <a:ext cx="1956000" cy="195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900" y="1275075"/>
            <a:ext cx="1956000" cy="19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237" y="1285825"/>
            <a:ext cx="1920575" cy="19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7563" y="1285825"/>
            <a:ext cx="1920575" cy="19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1432702">
            <a:off x="4861169" y="3511681"/>
            <a:ext cx="1482714" cy="1482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4700721" y="4133560"/>
            <a:ext cx="1707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Merve</a:t>
            </a:r>
            <a:endParaRPr sz="700"/>
          </a:p>
        </p:txBody>
      </p:sp>
      <p:pic>
        <p:nvPicPr>
          <p:cNvPr id="364" name="Google Shape;364;p41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 rot="-3435720">
            <a:off x="6904665" y="3360125"/>
            <a:ext cx="1570922" cy="15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6830503" y="4026110"/>
            <a:ext cx="1764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64C3D"/>
                </a:solidFill>
              </a:rPr>
              <a:t>Stefan</a:t>
            </a:r>
            <a:endParaRPr sz="700"/>
          </a:p>
        </p:txBody>
      </p:sp>
      <p:sp>
        <p:nvSpPr>
          <p:cNvPr id="366" name="Google Shape;366;p41"/>
          <p:cNvSpPr/>
          <p:nvPr/>
        </p:nvSpPr>
        <p:spPr>
          <a:xfrm rot="2700000">
            <a:off x="6845052" y="1655927"/>
            <a:ext cx="652518" cy="4912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1"/>
          <p:cNvSpPr/>
          <p:nvPr/>
        </p:nvSpPr>
        <p:spPr>
          <a:xfrm rot="2700000">
            <a:off x="506627" y="1655927"/>
            <a:ext cx="652518" cy="4912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42"/>
          <p:cNvGrpSpPr/>
          <p:nvPr/>
        </p:nvGrpSpPr>
        <p:grpSpPr>
          <a:xfrm>
            <a:off x="83900" y="1824325"/>
            <a:ext cx="8772900" cy="1064000"/>
            <a:chOff x="83900" y="1122525"/>
            <a:chExt cx="8772900" cy="1064000"/>
          </a:xfrm>
        </p:grpSpPr>
        <p:sp>
          <p:nvSpPr>
            <p:cNvPr id="373" name="Google Shape;373;p42"/>
            <p:cNvSpPr txBox="1"/>
            <p:nvPr/>
          </p:nvSpPr>
          <p:spPr>
            <a:xfrm>
              <a:off x="83900" y="1122525"/>
              <a:ext cx="87729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i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Screentime</a:t>
              </a:r>
              <a:r>
                <a:rPr lang="en" sz="2100" b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 = </a:t>
              </a:r>
              <a:r>
                <a:rPr lang="en" sz="2100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2.12</a:t>
              </a:r>
              <a:r>
                <a:rPr lang="en" sz="2100" b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 + </a:t>
              </a:r>
              <a:r>
                <a:rPr lang="en" sz="2100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0.41 * </a:t>
              </a:r>
              <a:r>
                <a:rPr lang="en" sz="2100" i="1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Social Media</a:t>
              </a:r>
              <a:endParaRPr sz="700" b="1"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42"/>
            <p:cNvSpPr txBox="1"/>
            <p:nvPr/>
          </p:nvSpPr>
          <p:spPr>
            <a:xfrm>
              <a:off x="2764063" y="1747325"/>
              <a:ext cx="1542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 hrs 7 min</a:t>
              </a:r>
              <a:endParaRPr/>
            </a:p>
          </p:txBody>
        </p:sp>
        <p:sp>
          <p:nvSpPr>
            <p:cNvPr id="375" name="Google Shape;375;p42"/>
            <p:cNvSpPr txBox="1"/>
            <p:nvPr/>
          </p:nvSpPr>
          <p:spPr>
            <a:xfrm>
              <a:off x="5107338" y="1747325"/>
              <a:ext cx="15429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64C3D"/>
                  </a:solidFill>
                  <a:latin typeface="Roboto"/>
                  <a:ea typeface="Roboto"/>
                  <a:cs typeface="Roboto"/>
                  <a:sym typeface="Roboto"/>
                </a:rPr>
                <a:t>25 min</a:t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 rot="-3695283">
              <a:off x="3764815" y="1438676"/>
              <a:ext cx="345518" cy="2143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B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 rot="-7432996">
              <a:off x="5006562" y="1464279"/>
              <a:ext cx="345469" cy="2143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B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42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Alternative Reduced Model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9" name="Google Shape;379;p42"/>
          <p:cNvGraphicFramePr/>
          <p:nvPr/>
        </p:nvGraphicFramePr>
        <p:xfrm>
          <a:off x="5364700" y="3028950"/>
          <a:ext cx="3062300" cy="1584840"/>
        </p:xfrm>
        <a:graphic>
          <a:graphicData uri="http://schemas.openxmlformats.org/drawingml/2006/table">
            <a:tbl>
              <a:tblPr>
                <a:noFill/>
                <a:tableStyleId>{DC2E010C-4D53-4F0F-94C0-80148437C6EE}</a:tableStyleId>
              </a:tblPr>
              <a:tblGrid>
                <a:gridCol w="15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Summary of Fit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RSquare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RSquare Adj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RMS Error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0" name="Google Shape;380;p42"/>
          <p:cNvGraphicFramePr/>
          <p:nvPr/>
        </p:nvGraphicFramePr>
        <p:xfrm>
          <a:off x="653725" y="3028950"/>
          <a:ext cx="4233500" cy="792420"/>
        </p:xfrm>
        <a:graphic>
          <a:graphicData uri="http://schemas.openxmlformats.org/drawingml/2006/table">
            <a:tbl>
              <a:tblPr>
                <a:noFill/>
                <a:tableStyleId>{DC2E010C-4D53-4F0F-94C0-80148437C6EE}</a:tableStyleId>
              </a:tblPr>
              <a:tblGrid>
                <a:gridCol w="256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 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Media</a:t>
                      </a: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i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/>
        </p:nvSpPr>
        <p:spPr>
          <a:xfrm>
            <a:off x="653725" y="447050"/>
            <a:ext cx="74406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Alternative Reduced Model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50" y="1127450"/>
            <a:ext cx="2582450" cy="20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600" y="1279850"/>
            <a:ext cx="46291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763" y="3353100"/>
            <a:ext cx="45624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0" y="1536775"/>
            <a:ext cx="5501700" cy="30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5795300" y="1841575"/>
            <a:ext cx="33486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We see </a:t>
            </a: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has a </a:t>
            </a:r>
            <a:r>
              <a:rPr lang="en" sz="2400" u="sng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significant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effect</a:t>
            </a:r>
            <a:endParaRPr sz="24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lang="en" sz="240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, however, seems </a:t>
            </a:r>
            <a:r>
              <a:rPr lang="en" sz="2400" u="sng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insignificant </a:t>
            </a:r>
            <a:endParaRPr sz="2400" u="sng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5600" y="1126675"/>
            <a:ext cx="5980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Reduced model: Main Effects</a:t>
            </a:r>
            <a:endParaRPr sz="24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653725" y="447050"/>
            <a:ext cx="8542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Social media is only significant effect</a:t>
            </a:r>
            <a:endParaRPr sz="30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4"/>
          <p:cNvSpPr txBox="1"/>
          <p:nvPr/>
        </p:nvSpPr>
        <p:spPr>
          <a:xfrm>
            <a:off x="112900" y="25100"/>
            <a:ext cx="54321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Effect Graph for reduced Model: Original output from JMP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297450" y="367606"/>
            <a:ext cx="4276281" cy="4052903"/>
            <a:chOff x="-15" y="-4200959"/>
            <a:chExt cx="11449214" cy="7544496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-1" y="-4200959"/>
              <a:ext cx="11449200" cy="56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 what can we do to </a:t>
              </a:r>
              <a:r>
                <a:rPr lang="en" sz="3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minimize</a:t>
              </a: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the amount of </a:t>
              </a:r>
              <a:r>
                <a:rPr lang="en" sz="3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</a:t>
              </a:r>
              <a:r>
                <a:rPr lang="en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 spend on our phones?</a:t>
              </a:r>
              <a:endParaRPr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-15" y="944137"/>
              <a:ext cx="11449200" cy="23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-3556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Char char="➔"/>
              </a:pPr>
              <a:r>
                <a:rPr lang="en" sz="2000">
                  <a:solidFill>
                    <a:srgbClr val="FFFFFF"/>
                  </a:solidFill>
                </a:rPr>
                <a:t>Design of Experiment</a:t>
              </a:r>
              <a:endParaRPr sz="2000">
                <a:solidFill>
                  <a:srgbClr val="FFFFFF"/>
                </a:solidFill>
              </a:endParaRPr>
            </a:p>
            <a:p>
              <a:pPr marL="457200" marR="0" lvl="0" indent="-3556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Char char="➔"/>
              </a:pPr>
              <a:r>
                <a:rPr lang="en" sz="2000">
                  <a:solidFill>
                    <a:srgbClr val="FFFFFF"/>
                  </a:solidFill>
                </a:rPr>
                <a:t>2</a:t>
              </a:r>
              <a:r>
                <a:rPr lang="en" sz="2000" baseline="30000">
                  <a:solidFill>
                    <a:srgbClr val="FFFFFF"/>
                  </a:solidFill>
                </a:rPr>
                <a:t>3</a:t>
              </a:r>
              <a:r>
                <a:rPr lang="en" sz="2000">
                  <a:solidFill>
                    <a:srgbClr val="FFFFFF"/>
                  </a:solidFill>
                </a:rPr>
                <a:t> Full Factorial with 8 replicates</a:t>
              </a:r>
              <a:endParaRPr sz="2000" baseline="30000"/>
            </a:p>
          </p:txBody>
        </p:sp>
      </p:grp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774926">
            <a:off x="4775516" y="718686"/>
            <a:ext cx="3706131" cy="370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630" y="933074"/>
            <a:ext cx="3315904" cy="2892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/>
          <p:nvPr/>
        </p:nvCxnSpPr>
        <p:spPr>
          <a:xfrm rot="10800000" flipH="1">
            <a:off x="297450" y="2920850"/>
            <a:ext cx="3891600" cy="37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 rot="5400000">
            <a:off x="6694338" y="1018114"/>
            <a:ext cx="1489075" cy="24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574312" y="1190586"/>
            <a:ext cx="1564325" cy="2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-5399998">
            <a:off x="785800" y="1290002"/>
            <a:ext cx="1596249" cy="21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163700" y="164875"/>
            <a:ext cx="68166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427D"/>
                </a:solidFill>
              </a:rPr>
              <a:t>Our 3 Factors</a:t>
            </a:r>
            <a:endParaRPr sz="3600">
              <a:solidFill>
                <a:srgbClr val="09427D"/>
              </a:solidFill>
            </a:endParaRPr>
          </a:p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427D"/>
                </a:solidFill>
              </a:rPr>
              <a:t>Based on these commonly recommended strategies:</a:t>
            </a:r>
            <a:endParaRPr sz="2000">
              <a:solidFill>
                <a:srgbClr val="09427D"/>
              </a:solidFill>
            </a:endParaRPr>
          </a:p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9427D"/>
                </a:solidFill>
              </a:rPr>
              <a:t>https://www.inc.com/yazin-akkawi/7-ways-to-curb-your-smartphone-addiction-right-now.html</a:t>
            </a:r>
            <a:endParaRPr sz="800">
              <a:solidFill>
                <a:srgbClr val="09427D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79536" y="2102438"/>
            <a:ext cx="1810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Social Media</a:t>
            </a:r>
            <a:endParaRPr sz="700"/>
          </a:p>
        </p:txBody>
      </p:sp>
      <p:sp>
        <p:nvSpPr>
          <p:cNvPr id="95" name="Google Shape;95;p18"/>
          <p:cNvSpPr txBox="1"/>
          <p:nvPr/>
        </p:nvSpPr>
        <p:spPr>
          <a:xfrm>
            <a:off x="3450248" y="2173651"/>
            <a:ext cx="1810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Grayscale</a:t>
            </a:r>
            <a:endParaRPr sz="700"/>
          </a:p>
        </p:txBody>
      </p:sp>
      <p:sp>
        <p:nvSpPr>
          <p:cNvPr id="96" name="Google Shape;96;p18"/>
          <p:cNvSpPr txBox="1"/>
          <p:nvPr/>
        </p:nvSpPr>
        <p:spPr>
          <a:xfrm>
            <a:off x="6214175" y="2102438"/>
            <a:ext cx="22119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Unlock Difficulty</a:t>
            </a:r>
            <a:endParaRPr sz="7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2185">
            <a:off x="653896" y="3410748"/>
            <a:ext cx="450641" cy="86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10533">
            <a:off x="1894021" y="3410761"/>
            <a:ext cx="450641" cy="86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2209" y="3683134"/>
            <a:ext cx="869873" cy="32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9" y="3683147"/>
            <a:ext cx="869873" cy="32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4173" y="3679423"/>
            <a:ext cx="369000" cy="67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3728" y="3530762"/>
            <a:ext cx="369000" cy="89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23775" y="4472725"/>
            <a:ext cx="2807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Disable apps vs. Enable apps</a:t>
            </a:r>
            <a:endParaRPr sz="700"/>
          </a:p>
        </p:txBody>
      </p:sp>
      <p:sp>
        <p:nvSpPr>
          <p:cNvPr id="104" name="Google Shape;104;p18"/>
          <p:cNvSpPr txBox="1"/>
          <p:nvPr/>
        </p:nvSpPr>
        <p:spPr>
          <a:xfrm>
            <a:off x="3332200" y="4472725"/>
            <a:ext cx="1045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Turn on Grayscale</a:t>
            </a:r>
            <a:endParaRPr sz="700"/>
          </a:p>
        </p:txBody>
      </p:sp>
      <p:sp>
        <p:nvSpPr>
          <p:cNvPr id="105" name="Google Shape;105;p18"/>
          <p:cNvSpPr txBox="1"/>
          <p:nvPr/>
        </p:nvSpPr>
        <p:spPr>
          <a:xfrm>
            <a:off x="4678425" y="4472725"/>
            <a:ext cx="1171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Turn off Grayscale</a:t>
            </a:r>
            <a:endParaRPr sz="700"/>
          </a:p>
        </p:txBody>
      </p:sp>
      <p:sp>
        <p:nvSpPr>
          <p:cNvPr id="106" name="Google Shape;106;p18"/>
          <p:cNvSpPr txBox="1"/>
          <p:nvPr/>
        </p:nvSpPr>
        <p:spPr>
          <a:xfrm>
            <a:off x="4274763" y="4472725"/>
            <a:ext cx="3690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vs. </a:t>
            </a:r>
            <a:endParaRPr sz="700"/>
          </a:p>
        </p:txBody>
      </p:sp>
      <p:sp>
        <p:nvSpPr>
          <p:cNvPr id="107" name="Google Shape;107;p18"/>
          <p:cNvSpPr txBox="1"/>
          <p:nvPr/>
        </p:nvSpPr>
        <p:spPr>
          <a:xfrm>
            <a:off x="7455825" y="4497750"/>
            <a:ext cx="16731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Touch Unlock/ Facial Recognition</a:t>
            </a:r>
            <a:endParaRPr sz="1600"/>
          </a:p>
        </p:txBody>
      </p:sp>
      <p:sp>
        <p:nvSpPr>
          <p:cNvPr id="108" name="Google Shape;108;p18"/>
          <p:cNvSpPr txBox="1"/>
          <p:nvPr/>
        </p:nvSpPr>
        <p:spPr>
          <a:xfrm>
            <a:off x="6104875" y="4497750"/>
            <a:ext cx="1301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8+ Digit passcode</a:t>
            </a:r>
            <a:endParaRPr sz="700"/>
          </a:p>
        </p:txBody>
      </p:sp>
      <p:sp>
        <p:nvSpPr>
          <p:cNvPr id="109" name="Google Shape;109;p18"/>
          <p:cNvSpPr txBox="1"/>
          <p:nvPr/>
        </p:nvSpPr>
        <p:spPr>
          <a:xfrm>
            <a:off x="7102988" y="4320325"/>
            <a:ext cx="3690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427D"/>
                </a:solidFill>
              </a:rPr>
              <a:t>vs. </a:t>
            </a:r>
            <a:endParaRPr sz="700"/>
          </a:p>
        </p:txBody>
      </p:sp>
      <p:cxnSp>
        <p:nvCxnSpPr>
          <p:cNvPr id="110" name="Google Shape;110;p18"/>
          <p:cNvCxnSpPr/>
          <p:nvPr/>
        </p:nvCxnSpPr>
        <p:spPr>
          <a:xfrm>
            <a:off x="2974550" y="1247650"/>
            <a:ext cx="0" cy="39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8"/>
          <p:cNvCxnSpPr/>
          <p:nvPr/>
        </p:nvCxnSpPr>
        <p:spPr>
          <a:xfrm>
            <a:off x="5738400" y="1247650"/>
            <a:ext cx="3900" cy="38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8"/>
          <p:cNvCxnSpPr/>
          <p:nvPr/>
        </p:nvCxnSpPr>
        <p:spPr>
          <a:xfrm rot="10800000" flipH="1">
            <a:off x="-19950" y="1226938"/>
            <a:ext cx="91839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3" name="Google Shape;11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0600" y="3512623"/>
            <a:ext cx="693525" cy="693525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593" y="1277437"/>
            <a:ext cx="781040" cy="9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479" y="1279688"/>
            <a:ext cx="781040" cy="91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479" y="3092323"/>
            <a:ext cx="781040" cy="9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966" y="2186025"/>
            <a:ext cx="781019" cy="91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733" y="2263422"/>
            <a:ext cx="834533" cy="76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1604" y="3105914"/>
            <a:ext cx="781019" cy="91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1787185" y="225782"/>
            <a:ext cx="5569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427D"/>
                </a:solidFill>
              </a:rPr>
              <a:t>Factor #1: Social Media</a:t>
            </a:r>
            <a:endParaRPr sz="700"/>
          </a:p>
        </p:txBody>
      </p:sp>
      <p:sp>
        <p:nvSpPr>
          <p:cNvPr id="125" name="Google Shape;125;p19"/>
          <p:cNvSpPr txBox="1"/>
          <p:nvPr/>
        </p:nvSpPr>
        <p:spPr>
          <a:xfrm>
            <a:off x="1284221" y="1030925"/>
            <a:ext cx="359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Disable following apps with timer:</a:t>
            </a:r>
            <a:endParaRPr sz="1600" b="1" dirty="0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284225" y="4076050"/>
            <a:ext cx="3431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We enabled messaging apps:</a:t>
            </a:r>
            <a:endParaRPr sz="16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86C8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Facebook Messenger </a:t>
            </a:r>
            <a:endParaRPr sz="16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686C8"/>
              </a:buClr>
              <a:buSzPts val="1800"/>
              <a:buFont typeface="Roboto"/>
              <a:buChar char="●"/>
            </a:pPr>
            <a:r>
              <a:rPr lang="en" sz="16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GroupMe</a:t>
            </a:r>
            <a:r>
              <a:rPr lang="en" sz="18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1450" y="850700"/>
            <a:ext cx="2057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5675" y="1368850"/>
            <a:ext cx="1741749" cy="30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38" y="965975"/>
            <a:ext cx="1949269" cy="34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50" y="965975"/>
            <a:ext cx="1949269" cy="346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787185" y="225782"/>
            <a:ext cx="55695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427D"/>
                </a:solidFill>
              </a:rPr>
              <a:t>Factor #2: Grayscale</a:t>
            </a:r>
            <a:endParaRPr sz="700"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025" y="710750"/>
            <a:ext cx="2057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996" y="1149988"/>
            <a:ext cx="1760901" cy="31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7406738" y="4514325"/>
            <a:ext cx="774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OFF</a:t>
            </a:r>
            <a:endParaRPr sz="24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684325" y="4514325"/>
            <a:ext cx="774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endParaRPr sz="24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787174" y="149575"/>
            <a:ext cx="5897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427D"/>
                </a:solidFill>
              </a:rPr>
              <a:t>Factor #3: Unlock Difficulty</a:t>
            </a:r>
            <a:endParaRPr sz="700"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775" y="814500"/>
            <a:ext cx="2057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624" y="1351882"/>
            <a:ext cx="1775700" cy="315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61050" y="2366700"/>
            <a:ext cx="9642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EASY</a:t>
            </a:r>
            <a:endParaRPr sz="30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572000" y="2366700"/>
            <a:ext cx="1100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686C8"/>
                </a:solidFill>
                <a:latin typeface="Roboto"/>
                <a:ea typeface="Roboto"/>
                <a:cs typeface="Roboto"/>
                <a:sym typeface="Roboto"/>
              </a:rPr>
              <a:t>HARD</a:t>
            </a:r>
            <a:endParaRPr sz="3000" b="1">
              <a:solidFill>
                <a:srgbClr val="4686C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750" y="3220850"/>
            <a:ext cx="2174851" cy="16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4162" y="877625"/>
            <a:ext cx="1403226" cy="1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911175" y="2366700"/>
            <a:ext cx="8280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Face ID</a:t>
            </a:r>
            <a:endParaRPr sz="1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Touch ID</a:t>
            </a:r>
            <a:endParaRPr sz="1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698325" y="2851175"/>
            <a:ext cx="9642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8+ Digit Passcode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075" y="975775"/>
            <a:ext cx="1856850" cy="38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99425" y="218950"/>
            <a:ext cx="7952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Measuring performance: Screentime</a:t>
            </a:r>
            <a:endParaRPr sz="34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55" y="1319325"/>
            <a:ext cx="1682596" cy="307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2677100" y="1582300"/>
            <a:ext cx="6466800" cy="2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4C3D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Data from </a:t>
            </a:r>
            <a:r>
              <a:rPr lang="en" sz="22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October 8</a:t>
            </a: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sz="22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October 29 </a:t>
            </a: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on weekdays</a:t>
            </a:r>
            <a:endParaRPr sz="2200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4C3D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Randomized run order</a:t>
            </a:r>
            <a:endParaRPr sz="2200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4C3D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Run for 16 days</a:t>
            </a:r>
            <a:endParaRPr sz="2200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4C3D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Measured screen time between </a:t>
            </a:r>
            <a:r>
              <a:rPr lang="en" sz="22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8AM until 9PM</a:t>
            </a:r>
            <a:endParaRPr sz="22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64C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499425" y="218950"/>
            <a:ext cx="7952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64C3D"/>
                </a:solidFill>
                <a:latin typeface="Roboto"/>
                <a:ea typeface="Roboto"/>
                <a:cs typeface="Roboto"/>
                <a:sym typeface="Roboto"/>
              </a:rPr>
              <a:t>Tracking Process: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0" y="936925"/>
            <a:ext cx="7952401" cy="4054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2577950" y="2772125"/>
            <a:ext cx="2045100" cy="669300"/>
          </a:xfrm>
          <a:prstGeom prst="rect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7585125" y="2772125"/>
            <a:ext cx="970500" cy="669300"/>
          </a:xfrm>
          <a:prstGeom prst="rect">
            <a:avLst/>
          </a:prstGeom>
          <a:noFill/>
          <a:ln w="762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591</Words>
  <Application>Microsoft Office PowerPoint</Application>
  <PresentationFormat>On-screen Show (16:9)</PresentationFormat>
  <Paragraphs>141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Jesus Roa (jeroa)</cp:lastModifiedBy>
  <cp:revision>2</cp:revision>
  <dcterms:modified xsi:type="dcterms:W3CDTF">2021-09-19T23:44:47Z</dcterms:modified>
</cp:coreProperties>
</file>